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3410545"/>
            <a:ext cx="9445526" cy="2197150"/>
            <a:chOff x="0" y="0"/>
            <a:chExt cx="12594035" cy="29295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929533"/>
            </a:xfrm>
            <a:custGeom>
              <a:avLst/>
              <a:gdLst/>
              <a:ahLst/>
              <a:cxnLst/>
              <a:rect r="r" b="b" t="t" l="l"/>
              <a:pathLst>
                <a:path h="292953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929533"/>
                  </a:lnTo>
                  <a:lnTo>
                    <a:pt x="0" y="2929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29866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Computer Vision: Seeing the World Through AI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607695"/>
            <a:ext cx="9445526" cy="453629"/>
            <a:chOff x="0" y="0"/>
            <a:chExt cx="12594035" cy="604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Unlocking Insights, Transforming Industries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50237" y="6489949"/>
            <a:ext cx="3070472" cy="496044"/>
            <a:chOff x="0" y="0"/>
            <a:chExt cx="4093963" cy="6613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93963" cy="661392"/>
            </a:xfrm>
            <a:custGeom>
              <a:avLst/>
              <a:gdLst/>
              <a:ahLst/>
              <a:cxnLst/>
              <a:rect r="r" b="b" t="t" l="l"/>
              <a:pathLst>
                <a:path h="661392" w="4093963">
                  <a:moveTo>
                    <a:pt x="0" y="0"/>
                  </a:moveTo>
                  <a:lnTo>
                    <a:pt x="4093963" y="0"/>
                  </a:lnTo>
                  <a:lnTo>
                    <a:pt x="4093963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093963" cy="7375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by Sanu K Joseph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4261097"/>
            <a:ext cx="7563445" cy="885974"/>
            <a:chOff x="0" y="0"/>
            <a:chExt cx="1008459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8459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084593">
                  <a:moveTo>
                    <a:pt x="0" y="0"/>
                  </a:moveTo>
                  <a:lnTo>
                    <a:pt x="10084593" y="0"/>
                  </a:lnTo>
                  <a:lnTo>
                    <a:pt x="1008459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08459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Vision of AI is Here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572274"/>
            <a:ext cx="9445526" cy="453629"/>
            <a:chOff x="0" y="0"/>
            <a:chExt cx="12594035" cy="604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Endless Possibilities Await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401765"/>
            <a:ext cx="8518178" cy="885974"/>
            <a:chOff x="0" y="0"/>
            <a:chExt cx="11357570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5757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357570">
                  <a:moveTo>
                    <a:pt x="0" y="0"/>
                  </a:moveTo>
                  <a:lnTo>
                    <a:pt x="11357570" y="0"/>
                  </a:lnTo>
                  <a:lnTo>
                    <a:pt x="1135757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35757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What is Computer Vision?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996458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Seeing the World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722888"/>
            <a:ext cx="7805886" cy="907256"/>
            <a:chOff x="0" y="0"/>
            <a:chExt cx="10407848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Empowering machines to perceive and understand visual information like humans do.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9401" y="4996458"/>
            <a:ext cx="3742730" cy="442912"/>
            <a:chOff x="0" y="0"/>
            <a:chExt cx="4990307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90307" cy="590550"/>
            </a:xfrm>
            <a:custGeom>
              <a:avLst/>
              <a:gdLst/>
              <a:ahLst/>
              <a:cxnLst/>
              <a:rect r="r" b="b" t="t" l="l"/>
              <a:pathLst>
                <a:path h="590550" w="4990307">
                  <a:moveTo>
                    <a:pt x="0" y="0"/>
                  </a:moveTo>
                  <a:lnTo>
                    <a:pt x="4990307" y="0"/>
                  </a:lnTo>
                  <a:lnTo>
                    <a:pt x="499030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990307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Understanding Images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5722888"/>
            <a:ext cx="7805886" cy="907256"/>
            <a:chOff x="0" y="0"/>
            <a:chExt cx="10407848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Interpreting the content of images and videos, recognizing objects, scenes, and patterns.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344514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How Computer Vision Works: The Pipeline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3536900"/>
            <a:ext cx="222051" cy="1076176"/>
            <a:chOff x="0" y="0"/>
            <a:chExt cx="296068" cy="14349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487966" y="3541662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Image Acquisition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87966" y="4154686"/>
            <a:ext cx="8807797" cy="453629"/>
            <a:chOff x="0" y="0"/>
            <a:chExt cx="11743730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43730" cy="604838"/>
            </a:xfrm>
            <a:custGeom>
              <a:avLst/>
              <a:gdLst/>
              <a:ahLst/>
              <a:cxnLst/>
              <a:rect r="r" b="b" t="t" l="l"/>
              <a:pathLst>
                <a:path h="604838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1743730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Capturing the image or video data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70676" y="4887069"/>
            <a:ext cx="222051" cy="1076176"/>
            <a:chOff x="0" y="0"/>
            <a:chExt cx="296068" cy="14349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913167" y="4891831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Preprocessing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913167" y="5504855"/>
            <a:ext cx="8382595" cy="453629"/>
            <a:chOff x="0" y="0"/>
            <a:chExt cx="11176793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176793" cy="604838"/>
            </a:xfrm>
            <a:custGeom>
              <a:avLst/>
              <a:gdLst/>
              <a:ahLst/>
              <a:cxnLst/>
              <a:rect r="r" b="b" t="t" l="l"/>
              <a:pathLst>
                <a:path h="604838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11176793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Cleaning and preparing the data for analysis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696028" y="6237237"/>
            <a:ext cx="222051" cy="1076176"/>
            <a:chOff x="0" y="0"/>
            <a:chExt cx="296068" cy="143490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338519" y="6242000"/>
            <a:ext cx="3544044" cy="442912"/>
            <a:chOff x="0" y="0"/>
            <a:chExt cx="4725392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Feature Extraction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338519" y="6855024"/>
            <a:ext cx="7957245" cy="453629"/>
            <a:chOff x="0" y="0"/>
            <a:chExt cx="10609660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09660" cy="604838"/>
            </a:xfrm>
            <a:custGeom>
              <a:avLst/>
              <a:gdLst/>
              <a:ahLst/>
              <a:cxnLst/>
              <a:rect r="r" b="b" t="t" l="l"/>
              <a:pathLst>
                <a:path h="604838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10609660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Identifying key features within the image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121379" y="7587406"/>
            <a:ext cx="222051" cy="1076176"/>
            <a:chOff x="0" y="0"/>
            <a:chExt cx="296068" cy="143490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763869" y="7592169"/>
            <a:ext cx="4621411" cy="442912"/>
            <a:chOff x="0" y="0"/>
            <a:chExt cx="6161882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161882" cy="590550"/>
            </a:xfrm>
            <a:custGeom>
              <a:avLst/>
              <a:gdLst/>
              <a:ahLst/>
              <a:cxnLst/>
              <a:rect r="r" b="b" t="t" l="l"/>
              <a:pathLst>
                <a:path h="590550" w="6161882">
                  <a:moveTo>
                    <a:pt x="0" y="0"/>
                  </a:moveTo>
                  <a:lnTo>
                    <a:pt x="6161882" y="0"/>
                  </a:lnTo>
                  <a:lnTo>
                    <a:pt x="616188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616188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Classification &amp; Recognition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763869" y="8205192"/>
            <a:ext cx="7531894" cy="453629"/>
            <a:chOff x="0" y="0"/>
            <a:chExt cx="10042525" cy="6048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042525" cy="604838"/>
            </a:xfrm>
            <a:custGeom>
              <a:avLst/>
              <a:gdLst/>
              <a:ahLst/>
              <a:cxnLst/>
              <a:rect r="r" b="b" t="t" l="l"/>
              <a:pathLst>
                <a:path h="604838" w="10042525">
                  <a:moveTo>
                    <a:pt x="0" y="0"/>
                  </a:moveTo>
                  <a:lnTo>
                    <a:pt x="10042525" y="0"/>
                  </a:lnTo>
                  <a:lnTo>
                    <a:pt x="100425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04775"/>
              <a:ext cx="1004252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Categorizing and recognizing objects and patterns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561779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Role of AI &amp; Machine Learning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850237" y="475892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850237" y="5751165"/>
            <a:ext cx="3544044" cy="442912"/>
            <a:chOff x="0" y="0"/>
            <a:chExt cx="4725392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Deep Learning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50237" y="6364189"/>
            <a:ext cx="4510088" cy="907256"/>
            <a:chOff x="0" y="0"/>
            <a:chExt cx="6013450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134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6013450">
                  <a:moveTo>
                    <a:pt x="0" y="0"/>
                  </a:moveTo>
                  <a:lnTo>
                    <a:pt x="6013450" y="0"/>
                  </a:lnTo>
                  <a:lnTo>
                    <a:pt x="60134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6013450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 algorithms trained on massive datasets to learn visual patterns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2785526" y="475892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785526" y="5751165"/>
            <a:ext cx="3544044" cy="442912"/>
            <a:chOff x="0" y="0"/>
            <a:chExt cx="472539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Machine Learning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85526" y="6364189"/>
            <a:ext cx="4510236" cy="1360885"/>
            <a:chOff x="0" y="0"/>
            <a:chExt cx="6013648" cy="18145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13648" cy="1814513"/>
            </a:xfrm>
            <a:custGeom>
              <a:avLst/>
              <a:gdLst/>
              <a:ahLst/>
              <a:cxnLst/>
              <a:rect r="r" b="b" t="t" l="l"/>
              <a:pathLst>
                <a:path h="1814513" w="6013648">
                  <a:moveTo>
                    <a:pt x="0" y="0"/>
                  </a:moveTo>
                  <a:lnTo>
                    <a:pt x="6013648" y="0"/>
                  </a:lnTo>
                  <a:lnTo>
                    <a:pt x="60136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6013648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 algorithms that can learn from data and improve their accuracy over time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310879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Rapid Growth &amp; Accuracy Advancements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69176" y="3508027"/>
            <a:ext cx="38100" cy="5468094"/>
            <a:chOff x="0" y="0"/>
            <a:chExt cx="50800" cy="72907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7290816"/>
            </a:xfrm>
            <a:custGeom>
              <a:avLst/>
              <a:gdLst/>
              <a:ahLst/>
              <a:cxnLst/>
              <a:rect r="r" b="b" t="t" l="l"/>
              <a:pathLst>
                <a:path h="729081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265416"/>
                  </a:lnTo>
                  <a:cubicBezTo>
                    <a:pt x="50800" y="7279386"/>
                    <a:pt x="39370" y="7290816"/>
                    <a:pt x="25400" y="7290816"/>
                  </a:cubicBezTo>
                  <a:cubicBezTo>
                    <a:pt x="11430" y="7290816"/>
                    <a:pt x="0" y="7279386"/>
                    <a:pt x="0" y="7265416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450015" y="4126855"/>
            <a:ext cx="850552" cy="38100"/>
            <a:chOff x="0" y="0"/>
            <a:chExt cx="1134070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45475" y="3822204"/>
            <a:ext cx="647402" cy="647402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956575" y="3880098"/>
            <a:ext cx="425203" cy="531614"/>
            <a:chOff x="0" y="0"/>
            <a:chExt cx="566937" cy="7088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86764" y="3791545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2010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86764" y="4404569"/>
            <a:ext cx="7708999" cy="453629"/>
            <a:chOff x="0" y="0"/>
            <a:chExt cx="10278665" cy="604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78665" cy="604838"/>
            </a:xfrm>
            <a:custGeom>
              <a:avLst/>
              <a:gdLst/>
              <a:ahLst/>
              <a:cxnLst/>
              <a:rect r="r" b="b" t="t" l="l"/>
              <a:pathLst>
                <a:path h="604838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027866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Early deep learning models emerge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450015" y="6044059"/>
            <a:ext cx="850552" cy="38100"/>
            <a:chOff x="0" y="0"/>
            <a:chExt cx="1134070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845475" y="5739408"/>
            <a:ext cx="647402" cy="647403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956575" y="5797302"/>
            <a:ext cx="425203" cy="531614"/>
            <a:chOff x="0" y="0"/>
            <a:chExt cx="566937" cy="7088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586764" y="5708749"/>
            <a:ext cx="3544044" cy="442912"/>
            <a:chOff x="0" y="0"/>
            <a:chExt cx="4725392" cy="5905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2015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586764" y="6321772"/>
            <a:ext cx="7708999" cy="453629"/>
            <a:chOff x="0" y="0"/>
            <a:chExt cx="10278665" cy="60483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278665" cy="604838"/>
            </a:xfrm>
            <a:custGeom>
              <a:avLst/>
              <a:gdLst/>
              <a:ahLst/>
              <a:cxnLst/>
              <a:rect r="r" b="b" t="t" l="l"/>
              <a:pathLst>
                <a:path h="604838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04775"/>
              <a:ext cx="1027866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Breakthroughs in image recognition accuracy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450015" y="7961262"/>
            <a:ext cx="850552" cy="38100"/>
            <a:chOff x="0" y="0"/>
            <a:chExt cx="1134070" cy="50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7845475" y="7656611"/>
            <a:ext cx="647402" cy="647402"/>
            <a:chOff x="0" y="0"/>
            <a:chExt cx="863203" cy="86320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7956575" y="7714506"/>
            <a:ext cx="425203" cy="531614"/>
            <a:chOff x="0" y="0"/>
            <a:chExt cx="566937" cy="70881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586764" y="7625954"/>
            <a:ext cx="3544044" cy="442912"/>
            <a:chOff x="0" y="0"/>
            <a:chExt cx="4725392" cy="59055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2020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586764" y="8238976"/>
            <a:ext cx="7708999" cy="453629"/>
            <a:chOff x="0" y="0"/>
            <a:chExt cx="10278665" cy="60483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0278665" cy="604838"/>
            </a:xfrm>
            <a:custGeom>
              <a:avLst/>
              <a:gdLst/>
              <a:ahLst/>
              <a:cxnLst/>
              <a:rect r="r" b="b" t="t" l="l"/>
              <a:pathLst>
                <a:path h="604838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04775"/>
              <a:ext cx="1027866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 surpasses human performance in many vision tasks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085701"/>
            <a:ext cx="7088237" cy="885974"/>
            <a:chOff x="0" y="0"/>
            <a:chExt cx="9450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History &amp; Evolution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992238" y="2396878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4"/>
                </a:lnTo>
                <a:lnTo>
                  <a:pt x="0" y="170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" r="0" b="-5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35027" y="2680395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1950s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35027" y="3293417"/>
            <a:ext cx="14460736" cy="453629"/>
            <a:chOff x="0" y="0"/>
            <a:chExt cx="19280982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80981" cy="604838"/>
            </a:xfrm>
            <a:custGeom>
              <a:avLst/>
              <a:gdLst/>
              <a:ahLst/>
              <a:cxnLst/>
              <a:rect r="r" b="b" t="t" l="l"/>
              <a:pathLst>
                <a:path h="604838" w="19280981">
                  <a:moveTo>
                    <a:pt x="0" y="0"/>
                  </a:moveTo>
                  <a:lnTo>
                    <a:pt x="19280981" y="0"/>
                  </a:lnTo>
                  <a:lnTo>
                    <a:pt x="19280981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928098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Early research on pattern recognition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992238" y="4097982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" r="0" b="-55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835027" y="4381500"/>
            <a:ext cx="3544044" cy="442912"/>
            <a:chOff x="0" y="0"/>
            <a:chExt cx="4725392" cy="5905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1980s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835027" y="4994522"/>
            <a:ext cx="14460736" cy="453629"/>
            <a:chOff x="0" y="0"/>
            <a:chExt cx="19280982" cy="6048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280981" cy="604838"/>
            </a:xfrm>
            <a:custGeom>
              <a:avLst/>
              <a:gdLst/>
              <a:ahLst/>
              <a:cxnLst/>
              <a:rect r="r" b="b" t="t" l="l"/>
              <a:pathLst>
                <a:path h="604838" w="19280981">
                  <a:moveTo>
                    <a:pt x="0" y="0"/>
                  </a:moveTo>
                  <a:lnTo>
                    <a:pt x="19280981" y="0"/>
                  </a:lnTo>
                  <a:lnTo>
                    <a:pt x="19280981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928098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Development of AI vision systems for specific tasks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992238" y="5799087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835027" y="6082605"/>
            <a:ext cx="3544044" cy="442912"/>
            <a:chOff x="0" y="0"/>
            <a:chExt cx="4725392" cy="590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2000s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835027" y="6695629"/>
            <a:ext cx="14460736" cy="453629"/>
            <a:chOff x="0" y="0"/>
            <a:chExt cx="19280982" cy="604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280981" cy="604838"/>
            </a:xfrm>
            <a:custGeom>
              <a:avLst/>
              <a:gdLst/>
              <a:ahLst/>
              <a:cxnLst/>
              <a:rect r="r" b="b" t="t" l="l"/>
              <a:pathLst>
                <a:path h="604838" w="19280981">
                  <a:moveTo>
                    <a:pt x="0" y="0"/>
                  </a:moveTo>
                  <a:lnTo>
                    <a:pt x="19280981" y="0"/>
                  </a:lnTo>
                  <a:lnTo>
                    <a:pt x="19280981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04775"/>
              <a:ext cx="1928098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Advancements in deep learning revolutionize the field</a:t>
              </a: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992238" y="7500194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" r="0" b="-55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835027" y="7783711"/>
            <a:ext cx="3544044" cy="442912"/>
            <a:chOff x="0" y="0"/>
            <a:chExt cx="4725392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Today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835027" y="8396734"/>
            <a:ext cx="14460736" cy="453629"/>
            <a:chOff x="0" y="0"/>
            <a:chExt cx="19280982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280981" cy="604838"/>
            </a:xfrm>
            <a:custGeom>
              <a:avLst/>
              <a:gdLst/>
              <a:ahLst/>
              <a:cxnLst/>
              <a:rect r="r" b="b" t="t" l="l"/>
              <a:pathLst>
                <a:path h="604838" w="19280981">
                  <a:moveTo>
                    <a:pt x="0" y="0"/>
                  </a:moveTo>
                  <a:lnTo>
                    <a:pt x="19280981" y="0"/>
                  </a:lnTo>
                  <a:lnTo>
                    <a:pt x="19280981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1928098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 vision applications transforming various industries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9827"/>
          </a:xfrm>
          <a:custGeom>
            <a:avLst/>
            <a:gdLst/>
            <a:ahLst/>
            <a:cxnLst/>
            <a:rect r="r" b="b" t="t" l="l"/>
            <a:pathLst>
              <a:path h="10289827" w="6858000">
                <a:moveTo>
                  <a:pt x="0" y="0"/>
                </a:moveTo>
                <a:lnTo>
                  <a:pt x="6858000" y="0"/>
                </a:lnTo>
                <a:lnTo>
                  <a:pt x="6858000" y="10289827"/>
                </a:lnTo>
                <a:lnTo>
                  <a:pt x="0" y="1028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t="0" r="-1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67786" y="714821"/>
            <a:ext cx="9610428" cy="1624608"/>
            <a:chOff x="0" y="0"/>
            <a:chExt cx="12813903" cy="21661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3903" cy="2166143"/>
            </a:xfrm>
            <a:custGeom>
              <a:avLst/>
              <a:gdLst/>
              <a:ahLst/>
              <a:cxnLst/>
              <a:rect r="r" b="b" t="t" l="l"/>
              <a:pathLst>
                <a:path h="2166143" w="12813903">
                  <a:moveTo>
                    <a:pt x="0" y="0"/>
                  </a:moveTo>
                  <a:lnTo>
                    <a:pt x="12813903" y="0"/>
                  </a:lnTo>
                  <a:lnTo>
                    <a:pt x="12813903" y="2166143"/>
                  </a:lnTo>
                  <a:lnTo>
                    <a:pt x="0" y="21661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813903" cy="2223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374"/>
                </a:lnSpc>
              </a:pPr>
              <a:r>
                <a:rPr lang="en-US" sz="5062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Applications of Computer Vision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63024" y="2724448"/>
            <a:ext cx="9619952" cy="1526084"/>
            <a:chOff x="0" y="0"/>
            <a:chExt cx="12826603" cy="20347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2813919" cy="2022094"/>
            </a:xfrm>
            <a:custGeom>
              <a:avLst/>
              <a:gdLst/>
              <a:ahLst/>
              <a:cxnLst/>
              <a:rect r="r" b="b" t="t" l="l"/>
              <a:pathLst>
                <a:path h="2022094" w="12813919">
                  <a:moveTo>
                    <a:pt x="0" y="145542"/>
                  </a:moveTo>
                  <a:cubicBezTo>
                    <a:pt x="0" y="65151"/>
                    <a:pt x="65532" y="0"/>
                    <a:pt x="146304" y="0"/>
                  </a:cubicBezTo>
                  <a:lnTo>
                    <a:pt x="12667615" y="0"/>
                  </a:lnTo>
                  <a:cubicBezTo>
                    <a:pt x="12748387" y="0"/>
                    <a:pt x="12813919" y="65151"/>
                    <a:pt x="12813919" y="145542"/>
                  </a:cubicBezTo>
                  <a:lnTo>
                    <a:pt x="12813919" y="1876552"/>
                  </a:lnTo>
                  <a:cubicBezTo>
                    <a:pt x="12813919" y="1956943"/>
                    <a:pt x="12748387" y="2022094"/>
                    <a:pt x="12667615" y="2022094"/>
                  </a:cubicBezTo>
                  <a:lnTo>
                    <a:pt x="146304" y="2022094"/>
                  </a:lnTo>
                  <a:cubicBezTo>
                    <a:pt x="65532" y="2022094"/>
                    <a:pt x="0" y="1956943"/>
                    <a:pt x="0" y="18765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6619" cy="2034794"/>
            </a:xfrm>
            <a:custGeom>
              <a:avLst/>
              <a:gdLst/>
              <a:ahLst/>
              <a:cxnLst/>
              <a:rect r="r" b="b" t="t" l="l"/>
              <a:pathLst>
                <a:path h="2034794" w="12826619">
                  <a:moveTo>
                    <a:pt x="0" y="151892"/>
                  </a:moveTo>
                  <a:cubicBezTo>
                    <a:pt x="0" y="67945"/>
                    <a:pt x="68453" y="0"/>
                    <a:pt x="152654" y="0"/>
                  </a:cubicBezTo>
                  <a:lnTo>
                    <a:pt x="12673965" y="0"/>
                  </a:lnTo>
                  <a:lnTo>
                    <a:pt x="12673965" y="6350"/>
                  </a:lnTo>
                  <a:lnTo>
                    <a:pt x="12673965" y="0"/>
                  </a:lnTo>
                  <a:cubicBezTo>
                    <a:pt x="12758293" y="0"/>
                    <a:pt x="12826619" y="67945"/>
                    <a:pt x="12826619" y="151892"/>
                  </a:cubicBezTo>
                  <a:lnTo>
                    <a:pt x="12820269" y="151892"/>
                  </a:lnTo>
                  <a:lnTo>
                    <a:pt x="12826619" y="151892"/>
                  </a:lnTo>
                  <a:lnTo>
                    <a:pt x="12826619" y="1882902"/>
                  </a:lnTo>
                  <a:lnTo>
                    <a:pt x="12820269" y="1882902"/>
                  </a:lnTo>
                  <a:lnTo>
                    <a:pt x="12826619" y="1882902"/>
                  </a:lnTo>
                  <a:cubicBezTo>
                    <a:pt x="12826619" y="1966849"/>
                    <a:pt x="12758166" y="2034794"/>
                    <a:pt x="12673965" y="2034794"/>
                  </a:cubicBezTo>
                  <a:lnTo>
                    <a:pt x="12673965" y="2028444"/>
                  </a:lnTo>
                  <a:lnTo>
                    <a:pt x="12673965" y="2034794"/>
                  </a:lnTo>
                  <a:lnTo>
                    <a:pt x="152654" y="2034794"/>
                  </a:lnTo>
                  <a:lnTo>
                    <a:pt x="152654" y="2028444"/>
                  </a:lnTo>
                  <a:lnTo>
                    <a:pt x="152654" y="2034794"/>
                  </a:lnTo>
                  <a:cubicBezTo>
                    <a:pt x="68453" y="2034794"/>
                    <a:pt x="0" y="1966849"/>
                    <a:pt x="0" y="1882902"/>
                  </a:cubicBezTo>
                  <a:lnTo>
                    <a:pt x="0" y="151892"/>
                  </a:lnTo>
                  <a:lnTo>
                    <a:pt x="6350" y="151892"/>
                  </a:lnTo>
                  <a:lnTo>
                    <a:pt x="0" y="151892"/>
                  </a:lnTo>
                  <a:moveTo>
                    <a:pt x="12700" y="151892"/>
                  </a:moveTo>
                  <a:lnTo>
                    <a:pt x="12700" y="1882902"/>
                  </a:lnTo>
                  <a:lnTo>
                    <a:pt x="6350" y="1882902"/>
                  </a:lnTo>
                  <a:lnTo>
                    <a:pt x="12700" y="1882902"/>
                  </a:lnTo>
                  <a:cubicBezTo>
                    <a:pt x="12700" y="1959737"/>
                    <a:pt x="75311" y="2022094"/>
                    <a:pt x="152654" y="2022094"/>
                  </a:cubicBezTo>
                  <a:lnTo>
                    <a:pt x="12673965" y="2022094"/>
                  </a:lnTo>
                  <a:cubicBezTo>
                    <a:pt x="12751308" y="2022094"/>
                    <a:pt x="12813919" y="1959737"/>
                    <a:pt x="12813919" y="1882902"/>
                  </a:cubicBezTo>
                  <a:lnTo>
                    <a:pt x="12813919" y="151892"/>
                  </a:lnTo>
                  <a:cubicBezTo>
                    <a:pt x="12813919" y="75057"/>
                    <a:pt x="12751308" y="12700"/>
                    <a:pt x="12673965" y="12700"/>
                  </a:cubicBezTo>
                  <a:lnTo>
                    <a:pt x="152654" y="12700"/>
                  </a:lnTo>
                  <a:lnTo>
                    <a:pt x="152654" y="6350"/>
                  </a:lnTo>
                  <a:lnTo>
                    <a:pt x="152654" y="12700"/>
                  </a:lnTo>
                  <a:cubicBezTo>
                    <a:pt x="75311" y="12700"/>
                    <a:pt x="12700" y="75057"/>
                    <a:pt x="12700" y="151892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37165" y="2998589"/>
            <a:ext cx="3249215" cy="406003"/>
            <a:chOff x="0" y="0"/>
            <a:chExt cx="4332287" cy="5413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32287" cy="541337"/>
            </a:xfrm>
            <a:custGeom>
              <a:avLst/>
              <a:gdLst/>
              <a:ahLst/>
              <a:cxnLst/>
              <a:rect r="r" b="b" t="t" l="l"/>
              <a:pathLst>
                <a:path h="541337" w="4332287">
                  <a:moveTo>
                    <a:pt x="0" y="0"/>
                  </a:moveTo>
                  <a:lnTo>
                    <a:pt x="4332287" y="0"/>
                  </a:lnTo>
                  <a:lnTo>
                    <a:pt x="4332287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332287" cy="5699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499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Healthcare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37165" y="3560415"/>
            <a:ext cx="9071670" cy="415975"/>
            <a:chOff x="0" y="0"/>
            <a:chExt cx="12095560" cy="5546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95560" cy="554633"/>
            </a:xfrm>
            <a:custGeom>
              <a:avLst/>
              <a:gdLst/>
              <a:ahLst/>
              <a:cxnLst/>
              <a:rect r="r" b="b" t="t" l="l"/>
              <a:pathLst>
                <a:path h="554633" w="12095560">
                  <a:moveTo>
                    <a:pt x="0" y="0"/>
                  </a:moveTo>
                  <a:lnTo>
                    <a:pt x="12095560" y="0"/>
                  </a:lnTo>
                  <a:lnTo>
                    <a:pt x="12095560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2095560" cy="640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Medical image analysis, disease diagnosis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63024" y="4500860"/>
            <a:ext cx="9619952" cy="1526084"/>
            <a:chOff x="0" y="0"/>
            <a:chExt cx="12826603" cy="20347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2813919" cy="2022094"/>
            </a:xfrm>
            <a:custGeom>
              <a:avLst/>
              <a:gdLst/>
              <a:ahLst/>
              <a:cxnLst/>
              <a:rect r="r" b="b" t="t" l="l"/>
              <a:pathLst>
                <a:path h="2022094" w="12813919">
                  <a:moveTo>
                    <a:pt x="0" y="145542"/>
                  </a:moveTo>
                  <a:cubicBezTo>
                    <a:pt x="0" y="65151"/>
                    <a:pt x="65532" y="0"/>
                    <a:pt x="146304" y="0"/>
                  </a:cubicBezTo>
                  <a:lnTo>
                    <a:pt x="12667615" y="0"/>
                  </a:lnTo>
                  <a:cubicBezTo>
                    <a:pt x="12748387" y="0"/>
                    <a:pt x="12813919" y="65151"/>
                    <a:pt x="12813919" y="145542"/>
                  </a:cubicBezTo>
                  <a:lnTo>
                    <a:pt x="12813919" y="1876552"/>
                  </a:lnTo>
                  <a:cubicBezTo>
                    <a:pt x="12813919" y="1956943"/>
                    <a:pt x="12748387" y="2022094"/>
                    <a:pt x="12667615" y="2022094"/>
                  </a:cubicBezTo>
                  <a:lnTo>
                    <a:pt x="146304" y="2022094"/>
                  </a:lnTo>
                  <a:cubicBezTo>
                    <a:pt x="65532" y="2022094"/>
                    <a:pt x="0" y="1956943"/>
                    <a:pt x="0" y="18765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26619" cy="2034794"/>
            </a:xfrm>
            <a:custGeom>
              <a:avLst/>
              <a:gdLst/>
              <a:ahLst/>
              <a:cxnLst/>
              <a:rect r="r" b="b" t="t" l="l"/>
              <a:pathLst>
                <a:path h="2034794" w="12826619">
                  <a:moveTo>
                    <a:pt x="0" y="151892"/>
                  </a:moveTo>
                  <a:cubicBezTo>
                    <a:pt x="0" y="67945"/>
                    <a:pt x="68453" y="0"/>
                    <a:pt x="152654" y="0"/>
                  </a:cubicBezTo>
                  <a:lnTo>
                    <a:pt x="12673965" y="0"/>
                  </a:lnTo>
                  <a:lnTo>
                    <a:pt x="12673965" y="6350"/>
                  </a:lnTo>
                  <a:lnTo>
                    <a:pt x="12673965" y="0"/>
                  </a:lnTo>
                  <a:cubicBezTo>
                    <a:pt x="12758293" y="0"/>
                    <a:pt x="12826619" y="67945"/>
                    <a:pt x="12826619" y="151892"/>
                  </a:cubicBezTo>
                  <a:lnTo>
                    <a:pt x="12820269" y="151892"/>
                  </a:lnTo>
                  <a:lnTo>
                    <a:pt x="12826619" y="151892"/>
                  </a:lnTo>
                  <a:lnTo>
                    <a:pt x="12826619" y="1882902"/>
                  </a:lnTo>
                  <a:lnTo>
                    <a:pt x="12820269" y="1882902"/>
                  </a:lnTo>
                  <a:lnTo>
                    <a:pt x="12826619" y="1882902"/>
                  </a:lnTo>
                  <a:cubicBezTo>
                    <a:pt x="12826619" y="1966849"/>
                    <a:pt x="12758166" y="2034794"/>
                    <a:pt x="12673965" y="2034794"/>
                  </a:cubicBezTo>
                  <a:lnTo>
                    <a:pt x="12673965" y="2028444"/>
                  </a:lnTo>
                  <a:lnTo>
                    <a:pt x="12673965" y="2034794"/>
                  </a:lnTo>
                  <a:lnTo>
                    <a:pt x="152654" y="2034794"/>
                  </a:lnTo>
                  <a:lnTo>
                    <a:pt x="152654" y="2028444"/>
                  </a:lnTo>
                  <a:lnTo>
                    <a:pt x="152654" y="2034794"/>
                  </a:lnTo>
                  <a:cubicBezTo>
                    <a:pt x="68453" y="2034794"/>
                    <a:pt x="0" y="1966849"/>
                    <a:pt x="0" y="1882902"/>
                  </a:cubicBezTo>
                  <a:lnTo>
                    <a:pt x="0" y="151892"/>
                  </a:lnTo>
                  <a:lnTo>
                    <a:pt x="6350" y="151892"/>
                  </a:lnTo>
                  <a:lnTo>
                    <a:pt x="0" y="151892"/>
                  </a:lnTo>
                  <a:moveTo>
                    <a:pt x="12700" y="151892"/>
                  </a:moveTo>
                  <a:lnTo>
                    <a:pt x="12700" y="1882902"/>
                  </a:lnTo>
                  <a:lnTo>
                    <a:pt x="6350" y="1882902"/>
                  </a:lnTo>
                  <a:lnTo>
                    <a:pt x="12700" y="1882902"/>
                  </a:lnTo>
                  <a:cubicBezTo>
                    <a:pt x="12700" y="1959737"/>
                    <a:pt x="75311" y="2022094"/>
                    <a:pt x="152654" y="2022094"/>
                  </a:cubicBezTo>
                  <a:lnTo>
                    <a:pt x="12673965" y="2022094"/>
                  </a:lnTo>
                  <a:cubicBezTo>
                    <a:pt x="12751308" y="2022094"/>
                    <a:pt x="12813919" y="1959737"/>
                    <a:pt x="12813919" y="1882902"/>
                  </a:cubicBezTo>
                  <a:lnTo>
                    <a:pt x="12813919" y="151892"/>
                  </a:lnTo>
                  <a:cubicBezTo>
                    <a:pt x="12813919" y="75057"/>
                    <a:pt x="12751308" y="12700"/>
                    <a:pt x="12673965" y="12700"/>
                  </a:cubicBezTo>
                  <a:lnTo>
                    <a:pt x="152654" y="12700"/>
                  </a:lnTo>
                  <a:lnTo>
                    <a:pt x="152654" y="6350"/>
                  </a:lnTo>
                  <a:lnTo>
                    <a:pt x="152654" y="12700"/>
                  </a:lnTo>
                  <a:cubicBezTo>
                    <a:pt x="75311" y="12700"/>
                    <a:pt x="12700" y="75057"/>
                    <a:pt x="12700" y="151892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37165" y="4775001"/>
            <a:ext cx="3249215" cy="406003"/>
            <a:chOff x="0" y="0"/>
            <a:chExt cx="4332287" cy="5413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32287" cy="541337"/>
            </a:xfrm>
            <a:custGeom>
              <a:avLst/>
              <a:gdLst/>
              <a:ahLst/>
              <a:cxnLst/>
              <a:rect r="r" b="b" t="t" l="l"/>
              <a:pathLst>
                <a:path h="541337" w="4332287">
                  <a:moveTo>
                    <a:pt x="0" y="0"/>
                  </a:moveTo>
                  <a:lnTo>
                    <a:pt x="4332287" y="0"/>
                  </a:lnTo>
                  <a:lnTo>
                    <a:pt x="4332287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332287" cy="5699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499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Retail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037165" y="5336827"/>
            <a:ext cx="9071670" cy="415975"/>
            <a:chOff x="0" y="0"/>
            <a:chExt cx="12095560" cy="5546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095560" cy="554633"/>
            </a:xfrm>
            <a:custGeom>
              <a:avLst/>
              <a:gdLst/>
              <a:ahLst/>
              <a:cxnLst/>
              <a:rect r="r" b="b" t="t" l="l"/>
              <a:pathLst>
                <a:path h="554633" w="12095560">
                  <a:moveTo>
                    <a:pt x="0" y="0"/>
                  </a:moveTo>
                  <a:lnTo>
                    <a:pt x="12095560" y="0"/>
                  </a:lnTo>
                  <a:lnTo>
                    <a:pt x="12095560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095560" cy="640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Product recognition, customer behavior analysis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63024" y="6277272"/>
            <a:ext cx="9619952" cy="1526084"/>
            <a:chOff x="0" y="0"/>
            <a:chExt cx="12826603" cy="203477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2813919" cy="2022094"/>
            </a:xfrm>
            <a:custGeom>
              <a:avLst/>
              <a:gdLst/>
              <a:ahLst/>
              <a:cxnLst/>
              <a:rect r="r" b="b" t="t" l="l"/>
              <a:pathLst>
                <a:path h="2022094" w="12813919">
                  <a:moveTo>
                    <a:pt x="0" y="145542"/>
                  </a:moveTo>
                  <a:cubicBezTo>
                    <a:pt x="0" y="65151"/>
                    <a:pt x="65532" y="0"/>
                    <a:pt x="146304" y="0"/>
                  </a:cubicBezTo>
                  <a:lnTo>
                    <a:pt x="12667615" y="0"/>
                  </a:lnTo>
                  <a:cubicBezTo>
                    <a:pt x="12748387" y="0"/>
                    <a:pt x="12813919" y="65151"/>
                    <a:pt x="12813919" y="145542"/>
                  </a:cubicBezTo>
                  <a:lnTo>
                    <a:pt x="12813919" y="1876552"/>
                  </a:lnTo>
                  <a:cubicBezTo>
                    <a:pt x="12813919" y="1956943"/>
                    <a:pt x="12748387" y="2022094"/>
                    <a:pt x="12667615" y="2022094"/>
                  </a:cubicBezTo>
                  <a:lnTo>
                    <a:pt x="146304" y="2022094"/>
                  </a:lnTo>
                  <a:cubicBezTo>
                    <a:pt x="65532" y="2022094"/>
                    <a:pt x="0" y="1956943"/>
                    <a:pt x="0" y="18765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826619" cy="2034794"/>
            </a:xfrm>
            <a:custGeom>
              <a:avLst/>
              <a:gdLst/>
              <a:ahLst/>
              <a:cxnLst/>
              <a:rect r="r" b="b" t="t" l="l"/>
              <a:pathLst>
                <a:path h="2034794" w="12826619">
                  <a:moveTo>
                    <a:pt x="0" y="151892"/>
                  </a:moveTo>
                  <a:cubicBezTo>
                    <a:pt x="0" y="67945"/>
                    <a:pt x="68453" y="0"/>
                    <a:pt x="152654" y="0"/>
                  </a:cubicBezTo>
                  <a:lnTo>
                    <a:pt x="12673965" y="0"/>
                  </a:lnTo>
                  <a:lnTo>
                    <a:pt x="12673965" y="6350"/>
                  </a:lnTo>
                  <a:lnTo>
                    <a:pt x="12673965" y="0"/>
                  </a:lnTo>
                  <a:cubicBezTo>
                    <a:pt x="12758293" y="0"/>
                    <a:pt x="12826619" y="67945"/>
                    <a:pt x="12826619" y="151892"/>
                  </a:cubicBezTo>
                  <a:lnTo>
                    <a:pt x="12820269" y="151892"/>
                  </a:lnTo>
                  <a:lnTo>
                    <a:pt x="12826619" y="151892"/>
                  </a:lnTo>
                  <a:lnTo>
                    <a:pt x="12826619" y="1882902"/>
                  </a:lnTo>
                  <a:lnTo>
                    <a:pt x="12820269" y="1882902"/>
                  </a:lnTo>
                  <a:lnTo>
                    <a:pt x="12826619" y="1882902"/>
                  </a:lnTo>
                  <a:cubicBezTo>
                    <a:pt x="12826619" y="1966849"/>
                    <a:pt x="12758166" y="2034794"/>
                    <a:pt x="12673965" y="2034794"/>
                  </a:cubicBezTo>
                  <a:lnTo>
                    <a:pt x="12673965" y="2028444"/>
                  </a:lnTo>
                  <a:lnTo>
                    <a:pt x="12673965" y="2034794"/>
                  </a:lnTo>
                  <a:lnTo>
                    <a:pt x="152654" y="2034794"/>
                  </a:lnTo>
                  <a:lnTo>
                    <a:pt x="152654" y="2028444"/>
                  </a:lnTo>
                  <a:lnTo>
                    <a:pt x="152654" y="2034794"/>
                  </a:lnTo>
                  <a:cubicBezTo>
                    <a:pt x="68453" y="2034794"/>
                    <a:pt x="0" y="1966849"/>
                    <a:pt x="0" y="1882902"/>
                  </a:cubicBezTo>
                  <a:lnTo>
                    <a:pt x="0" y="151892"/>
                  </a:lnTo>
                  <a:lnTo>
                    <a:pt x="6350" y="151892"/>
                  </a:lnTo>
                  <a:lnTo>
                    <a:pt x="0" y="151892"/>
                  </a:lnTo>
                  <a:moveTo>
                    <a:pt x="12700" y="151892"/>
                  </a:moveTo>
                  <a:lnTo>
                    <a:pt x="12700" y="1882902"/>
                  </a:lnTo>
                  <a:lnTo>
                    <a:pt x="6350" y="1882902"/>
                  </a:lnTo>
                  <a:lnTo>
                    <a:pt x="12700" y="1882902"/>
                  </a:lnTo>
                  <a:cubicBezTo>
                    <a:pt x="12700" y="1959737"/>
                    <a:pt x="75311" y="2022094"/>
                    <a:pt x="152654" y="2022094"/>
                  </a:cubicBezTo>
                  <a:lnTo>
                    <a:pt x="12673965" y="2022094"/>
                  </a:lnTo>
                  <a:cubicBezTo>
                    <a:pt x="12751308" y="2022094"/>
                    <a:pt x="12813919" y="1959737"/>
                    <a:pt x="12813919" y="1882902"/>
                  </a:cubicBezTo>
                  <a:lnTo>
                    <a:pt x="12813919" y="151892"/>
                  </a:lnTo>
                  <a:cubicBezTo>
                    <a:pt x="12813919" y="75057"/>
                    <a:pt x="12751308" y="12700"/>
                    <a:pt x="12673965" y="12700"/>
                  </a:cubicBezTo>
                  <a:lnTo>
                    <a:pt x="152654" y="12700"/>
                  </a:lnTo>
                  <a:lnTo>
                    <a:pt x="152654" y="6350"/>
                  </a:lnTo>
                  <a:lnTo>
                    <a:pt x="152654" y="12700"/>
                  </a:lnTo>
                  <a:cubicBezTo>
                    <a:pt x="75311" y="12700"/>
                    <a:pt x="12700" y="75057"/>
                    <a:pt x="12700" y="151892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037165" y="6551414"/>
            <a:ext cx="3249215" cy="406003"/>
            <a:chOff x="0" y="0"/>
            <a:chExt cx="4332287" cy="54133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332287" cy="541337"/>
            </a:xfrm>
            <a:custGeom>
              <a:avLst/>
              <a:gdLst/>
              <a:ahLst/>
              <a:cxnLst/>
              <a:rect r="r" b="b" t="t" l="l"/>
              <a:pathLst>
                <a:path h="541337" w="4332287">
                  <a:moveTo>
                    <a:pt x="0" y="0"/>
                  </a:moveTo>
                  <a:lnTo>
                    <a:pt x="4332287" y="0"/>
                  </a:lnTo>
                  <a:lnTo>
                    <a:pt x="4332287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332287" cy="5699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499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Security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037165" y="7113240"/>
            <a:ext cx="9071670" cy="415975"/>
            <a:chOff x="0" y="0"/>
            <a:chExt cx="12095560" cy="55463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095560" cy="554633"/>
            </a:xfrm>
            <a:custGeom>
              <a:avLst/>
              <a:gdLst/>
              <a:ahLst/>
              <a:cxnLst/>
              <a:rect r="r" b="b" t="t" l="l"/>
              <a:pathLst>
                <a:path h="554633" w="12095560">
                  <a:moveTo>
                    <a:pt x="0" y="0"/>
                  </a:moveTo>
                  <a:lnTo>
                    <a:pt x="12095560" y="0"/>
                  </a:lnTo>
                  <a:lnTo>
                    <a:pt x="12095560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2095560" cy="640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Facial recognition, surveillance systems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763024" y="8053685"/>
            <a:ext cx="9619952" cy="1526084"/>
            <a:chOff x="0" y="0"/>
            <a:chExt cx="12826603" cy="203477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12813919" cy="2022094"/>
            </a:xfrm>
            <a:custGeom>
              <a:avLst/>
              <a:gdLst/>
              <a:ahLst/>
              <a:cxnLst/>
              <a:rect r="r" b="b" t="t" l="l"/>
              <a:pathLst>
                <a:path h="2022094" w="12813919">
                  <a:moveTo>
                    <a:pt x="0" y="145542"/>
                  </a:moveTo>
                  <a:cubicBezTo>
                    <a:pt x="0" y="65151"/>
                    <a:pt x="65532" y="0"/>
                    <a:pt x="146304" y="0"/>
                  </a:cubicBezTo>
                  <a:lnTo>
                    <a:pt x="12667615" y="0"/>
                  </a:lnTo>
                  <a:cubicBezTo>
                    <a:pt x="12748387" y="0"/>
                    <a:pt x="12813919" y="65151"/>
                    <a:pt x="12813919" y="145542"/>
                  </a:cubicBezTo>
                  <a:lnTo>
                    <a:pt x="12813919" y="1876552"/>
                  </a:lnTo>
                  <a:cubicBezTo>
                    <a:pt x="12813919" y="1956943"/>
                    <a:pt x="12748387" y="2022094"/>
                    <a:pt x="12667615" y="2022094"/>
                  </a:cubicBezTo>
                  <a:lnTo>
                    <a:pt x="146304" y="2022094"/>
                  </a:lnTo>
                  <a:cubicBezTo>
                    <a:pt x="65532" y="2022094"/>
                    <a:pt x="0" y="1956943"/>
                    <a:pt x="0" y="18765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826619" cy="2034794"/>
            </a:xfrm>
            <a:custGeom>
              <a:avLst/>
              <a:gdLst/>
              <a:ahLst/>
              <a:cxnLst/>
              <a:rect r="r" b="b" t="t" l="l"/>
              <a:pathLst>
                <a:path h="2034794" w="12826619">
                  <a:moveTo>
                    <a:pt x="0" y="151892"/>
                  </a:moveTo>
                  <a:cubicBezTo>
                    <a:pt x="0" y="67945"/>
                    <a:pt x="68453" y="0"/>
                    <a:pt x="152654" y="0"/>
                  </a:cubicBezTo>
                  <a:lnTo>
                    <a:pt x="12673965" y="0"/>
                  </a:lnTo>
                  <a:lnTo>
                    <a:pt x="12673965" y="6350"/>
                  </a:lnTo>
                  <a:lnTo>
                    <a:pt x="12673965" y="0"/>
                  </a:lnTo>
                  <a:cubicBezTo>
                    <a:pt x="12758293" y="0"/>
                    <a:pt x="12826619" y="67945"/>
                    <a:pt x="12826619" y="151892"/>
                  </a:cubicBezTo>
                  <a:lnTo>
                    <a:pt x="12820269" y="151892"/>
                  </a:lnTo>
                  <a:lnTo>
                    <a:pt x="12826619" y="151892"/>
                  </a:lnTo>
                  <a:lnTo>
                    <a:pt x="12826619" y="1882902"/>
                  </a:lnTo>
                  <a:lnTo>
                    <a:pt x="12820269" y="1882902"/>
                  </a:lnTo>
                  <a:lnTo>
                    <a:pt x="12826619" y="1882902"/>
                  </a:lnTo>
                  <a:cubicBezTo>
                    <a:pt x="12826619" y="1966849"/>
                    <a:pt x="12758166" y="2034794"/>
                    <a:pt x="12673965" y="2034794"/>
                  </a:cubicBezTo>
                  <a:lnTo>
                    <a:pt x="12673965" y="2028444"/>
                  </a:lnTo>
                  <a:lnTo>
                    <a:pt x="12673965" y="2034794"/>
                  </a:lnTo>
                  <a:lnTo>
                    <a:pt x="152654" y="2034794"/>
                  </a:lnTo>
                  <a:lnTo>
                    <a:pt x="152654" y="2028444"/>
                  </a:lnTo>
                  <a:lnTo>
                    <a:pt x="152654" y="2034794"/>
                  </a:lnTo>
                  <a:cubicBezTo>
                    <a:pt x="68453" y="2034794"/>
                    <a:pt x="0" y="1966849"/>
                    <a:pt x="0" y="1882902"/>
                  </a:cubicBezTo>
                  <a:lnTo>
                    <a:pt x="0" y="151892"/>
                  </a:lnTo>
                  <a:lnTo>
                    <a:pt x="6350" y="151892"/>
                  </a:lnTo>
                  <a:lnTo>
                    <a:pt x="0" y="151892"/>
                  </a:lnTo>
                  <a:moveTo>
                    <a:pt x="12700" y="151892"/>
                  </a:moveTo>
                  <a:lnTo>
                    <a:pt x="12700" y="1882902"/>
                  </a:lnTo>
                  <a:lnTo>
                    <a:pt x="6350" y="1882902"/>
                  </a:lnTo>
                  <a:lnTo>
                    <a:pt x="12700" y="1882902"/>
                  </a:lnTo>
                  <a:cubicBezTo>
                    <a:pt x="12700" y="1959737"/>
                    <a:pt x="75311" y="2022094"/>
                    <a:pt x="152654" y="2022094"/>
                  </a:cubicBezTo>
                  <a:lnTo>
                    <a:pt x="12673965" y="2022094"/>
                  </a:lnTo>
                  <a:cubicBezTo>
                    <a:pt x="12751308" y="2022094"/>
                    <a:pt x="12813919" y="1959737"/>
                    <a:pt x="12813919" y="1882902"/>
                  </a:cubicBezTo>
                  <a:lnTo>
                    <a:pt x="12813919" y="151892"/>
                  </a:lnTo>
                  <a:cubicBezTo>
                    <a:pt x="12813919" y="75057"/>
                    <a:pt x="12751308" y="12700"/>
                    <a:pt x="12673965" y="12700"/>
                  </a:cubicBezTo>
                  <a:lnTo>
                    <a:pt x="152654" y="12700"/>
                  </a:lnTo>
                  <a:lnTo>
                    <a:pt x="152654" y="6350"/>
                  </a:lnTo>
                  <a:lnTo>
                    <a:pt x="152654" y="12700"/>
                  </a:lnTo>
                  <a:cubicBezTo>
                    <a:pt x="75311" y="12700"/>
                    <a:pt x="12700" y="75057"/>
                    <a:pt x="12700" y="151892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037165" y="8327826"/>
            <a:ext cx="3249215" cy="406003"/>
            <a:chOff x="0" y="0"/>
            <a:chExt cx="4332287" cy="54133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332287" cy="541337"/>
            </a:xfrm>
            <a:custGeom>
              <a:avLst/>
              <a:gdLst/>
              <a:ahLst/>
              <a:cxnLst/>
              <a:rect r="r" b="b" t="t" l="l"/>
              <a:pathLst>
                <a:path h="541337" w="4332287">
                  <a:moveTo>
                    <a:pt x="0" y="0"/>
                  </a:moveTo>
                  <a:lnTo>
                    <a:pt x="4332287" y="0"/>
                  </a:lnTo>
                  <a:lnTo>
                    <a:pt x="4332287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332287" cy="5699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499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Automotive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037165" y="8889652"/>
            <a:ext cx="9071670" cy="415975"/>
            <a:chOff x="0" y="0"/>
            <a:chExt cx="12095560" cy="55463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095560" cy="554633"/>
            </a:xfrm>
            <a:custGeom>
              <a:avLst/>
              <a:gdLst/>
              <a:ahLst/>
              <a:cxnLst/>
              <a:rect r="r" b="b" t="t" l="l"/>
              <a:pathLst>
                <a:path h="554633" w="12095560">
                  <a:moveTo>
                    <a:pt x="0" y="0"/>
                  </a:moveTo>
                  <a:lnTo>
                    <a:pt x="12095560" y="0"/>
                  </a:lnTo>
                  <a:lnTo>
                    <a:pt x="12095560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2095560" cy="640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Self-driving cars, advanced driver-assistance systems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4732585"/>
            <a:ext cx="9961066" cy="885974"/>
            <a:chOff x="0" y="0"/>
            <a:chExt cx="1328142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8142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281422">
                  <a:moveTo>
                    <a:pt x="0" y="0"/>
                  </a:moveTo>
                  <a:lnTo>
                    <a:pt x="13281422" y="0"/>
                  </a:lnTo>
                  <a:lnTo>
                    <a:pt x="1328142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28142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Core Tasks in Computer Vision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6357937"/>
            <a:ext cx="647402" cy="647403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98575" y="6415831"/>
            <a:ext cx="425202" cy="531614"/>
            <a:chOff x="0" y="0"/>
            <a:chExt cx="566937" cy="708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3632" y="6362700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Object Recognition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13632" y="6975722"/>
            <a:ext cx="7088684" cy="453629"/>
            <a:chOff x="0" y="0"/>
            <a:chExt cx="945157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51578" cy="604838"/>
            </a:xfrm>
            <a:custGeom>
              <a:avLst/>
              <a:gdLst/>
              <a:ahLst/>
              <a:cxnLst/>
              <a:rect r="r" b="b" t="t" l="l"/>
              <a:pathLst>
                <a:path h="604838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945157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Identifying and classifying objects within images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81071" y="6357937"/>
            <a:ext cx="647402" cy="647403"/>
            <a:chOff x="0" y="0"/>
            <a:chExt cx="863203" cy="863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392171" y="6415831"/>
            <a:ext cx="425203" cy="531614"/>
            <a:chOff x="0" y="0"/>
            <a:chExt cx="566937" cy="70881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07229" y="6362700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Image Segmentation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07229" y="6975722"/>
            <a:ext cx="7088684" cy="453629"/>
            <a:chOff x="0" y="0"/>
            <a:chExt cx="9451578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451578" cy="604838"/>
            </a:xfrm>
            <a:custGeom>
              <a:avLst/>
              <a:gdLst/>
              <a:ahLst/>
              <a:cxnLst/>
              <a:rect r="r" b="b" t="t" l="l"/>
              <a:pathLst>
                <a:path h="604838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945157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Dividing an image into different regions or segments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87475" y="8027045"/>
            <a:ext cx="647402" cy="647402"/>
            <a:chOff x="0" y="0"/>
            <a:chExt cx="863203" cy="8632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098575" y="8084939"/>
            <a:ext cx="425202" cy="531614"/>
            <a:chOff x="0" y="0"/>
            <a:chExt cx="566937" cy="70881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913632" y="8031808"/>
            <a:ext cx="6083350" cy="442912"/>
            <a:chOff x="0" y="0"/>
            <a:chExt cx="8111133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11134" cy="590550"/>
            </a:xfrm>
            <a:custGeom>
              <a:avLst/>
              <a:gdLst/>
              <a:ahLst/>
              <a:cxnLst/>
              <a:rect r="r" b="b" t="t" l="l"/>
              <a:pathLst>
                <a:path h="590550" w="8111134">
                  <a:moveTo>
                    <a:pt x="0" y="0"/>
                  </a:moveTo>
                  <a:lnTo>
                    <a:pt x="8111134" y="0"/>
                  </a:lnTo>
                  <a:lnTo>
                    <a:pt x="8111134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811113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Optical Character Recognition (OCR)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913632" y="8644830"/>
            <a:ext cx="7088684" cy="453629"/>
            <a:chOff x="0" y="0"/>
            <a:chExt cx="9451578" cy="6048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451578" cy="604838"/>
            </a:xfrm>
            <a:custGeom>
              <a:avLst/>
              <a:gdLst/>
              <a:ahLst/>
              <a:cxnLst/>
              <a:rect r="r" b="b" t="t" l="l"/>
              <a:pathLst>
                <a:path h="604838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04775"/>
              <a:ext cx="945157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Extracting text from images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281071" y="8027045"/>
            <a:ext cx="647402" cy="647402"/>
            <a:chOff x="0" y="0"/>
            <a:chExt cx="863203" cy="86320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9392171" y="8084939"/>
            <a:ext cx="425203" cy="531614"/>
            <a:chOff x="0" y="0"/>
            <a:chExt cx="566937" cy="70881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207229" y="8031808"/>
            <a:ext cx="3544044" cy="442912"/>
            <a:chOff x="0" y="0"/>
            <a:chExt cx="4725392" cy="59055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Motion Detection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207229" y="8644830"/>
            <a:ext cx="7088684" cy="453629"/>
            <a:chOff x="0" y="0"/>
            <a:chExt cx="9451578" cy="60483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451578" cy="604838"/>
            </a:xfrm>
            <a:custGeom>
              <a:avLst/>
              <a:gdLst/>
              <a:ahLst/>
              <a:cxnLst/>
              <a:rect r="r" b="b" t="t" l="l"/>
              <a:pathLst>
                <a:path h="604838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04775"/>
              <a:ext cx="945157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Tracking movement and identifying changes in a scene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91167"/>
          </a:xfrm>
          <a:custGeom>
            <a:avLst/>
            <a:gdLst/>
            <a:ahLst/>
            <a:cxnLst/>
            <a:rect r="r" b="b" t="t" l="l"/>
            <a:pathLst>
              <a:path h="10291167" w="6858000">
                <a:moveTo>
                  <a:pt x="0" y="0"/>
                </a:moveTo>
                <a:lnTo>
                  <a:pt x="6858000" y="0"/>
                </a:lnTo>
                <a:lnTo>
                  <a:pt x="6858000" y="10291167"/>
                </a:lnTo>
                <a:lnTo>
                  <a:pt x="0" y="10291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" t="0" r="-2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1550" y="763340"/>
            <a:ext cx="9486900" cy="1734741"/>
            <a:chOff x="0" y="0"/>
            <a:chExt cx="12649200" cy="23129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49200" cy="2312988"/>
            </a:xfrm>
            <a:custGeom>
              <a:avLst/>
              <a:gdLst/>
              <a:ahLst/>
              <a:cxnLst/>
              <a:rect r="r" b="b" t="t" l="l"/>
              <a:pathLst>
                <a:path h="2312988" w="12649200">
                  <a:moveTo>
                    <a:pt x="0" y="0"/>
                  </a:moveTo>
                  <a:lnTo>
                    <a:pt x="12649200" y="0"/>
                  </a:lnTo>
                  <a:lnTo>
                    <a:pt x="12649200" y="2312988"/>
                  </a:lnTo>
                  <a:lnTo>
                    <a:pt x="0" y="23129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649200" cy="23701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12"/>
                </a:lnSpc>
              </a:pPr>
              <a:r>
                <a:rPr lang="en-US" sz="5437" b="true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Future of Computer Vision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1550" y="3053209"/>
            <a:ext cx="4535240" cy="916037"/>
            <a:chOff x="0" y="0"/>
            <a:chExt cx="6046987" cy="12213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46987" cy="1221383"/>
            </a:xfrm>
            <a:custGeom>
              <a:avLst/>
              <a:gdLst/>
              <a:ahLst/>
              <a:cxnLst/>
              <a:rect r="r" b="b" t="t" l="l"/>
              <a:pathLst>
                <a:path h="1221383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221383"/>
                  </a:lnTo>
                  <a:lnTo>
                    <a:pt x="0" y="1221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14300"/>
              <a:ext cx="6046987" cy="11070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187"/>
                </a:lnSpc>
              </a:pPr>
              <a:r>
                <a:rPr lang="en-US" sz="7187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9390" y="4316165"/>
            <a:ext cx="3859560" cy="433834"/>
            <a:chOff x="0" y="0"/>
            <a:chExt cx="5146080" cy="5784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46080" cy="578445"/>
            </a:xfrm>
            <a:custGeom>
              <a:avLst/>
              <a:gdLst/>
              <a:ahLst/>
              <a:cxnLst/>
              <a:rect r="r" b="b" t="t" l="l"/>
              <a:pathLst>
                <a:path h="578445" w="5146080">
                  <a:moveTo>
                    <a:pt x="0" y="0"/>
                  </a:moveTo>
                  <a:lnTo>
                    <a:pt x="5146080" y="0"/>
                  </a:lnTo>
                  <a:lnTo>
                    <a:pt x="5146080" y="578445"/>
                  </a:lnTo>
                  <a:lnTo>
                    <a:pt x="0" y="57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5146080" cy="6070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74"/>
                </a:lnSpc>
              </a:pPr>
              <a:r>
                <a:rPr lang="en-US" sz="2687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Augmented Reality (AR)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1550" y="4916538"/>
            <a:ext cx="4535240" cy="888206"/>
            <a:chOff x="0" y="0"/>
            <a:chExt cx="6046987" cy="11842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46987" cy="1184275"/>
            </a:xfrm>
            <a:custGeom>
              <a:avLst/>
              <a:gdLst/>
              <a:ahLst/>
              <a:cxnLst/>
              <a:rect r="r" b="b" t="t" l="l"/>
              <a:pathLst>
                <a:path h="1184275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184275"/>
                  </a:lnTo>
                  <a:lnTo>
                    <a:pt x="0" y="1184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046987" cy="12795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125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visual experiences in real-time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923210" y="3053209"/>
            <a:ext cx="4535240" cy="916037"/>
            <a:chOff x="0" y="0"/>
            <a:chExt cx="6046987" cy="12213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46987" cy="1221383"/>
            </a:xfrm>
            <a:custGeom>
              <a:avLst/>
              <a:gdLst/>
              <a:ahLst/>
              <a:cxnLst/>
              <a:rect r="r" b="b" t="t" l="l"/>
              <a:pathLst>
                <a:path h="1221383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221383"/>
                  </a:lnTo>
                  <a:lnTo>
                    <a:pt x="0" y="1221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14300"/>
              <a:ext cx="6046987" cy="11070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187"/>
                </a:lnSpc>
              </a:pPr>
              <a:r>
                <a:rPr lang="en-US" sz="7187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455717" y="4316165"/>
            <a:ext cx="3470225" cy="433834"/>
            <a:chOff x="0" y="0"/>
            <a:chExt cx="4626967" cy="5784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26967" cy="578445"/>
            </a:xfrm>
            <a:custGeom>
              <a:avLst/>
              <a:gdLst/>
              <a:ahLst/>
              <a:cxnLst/>
              <a:rect r="r" b="b" t="t" l="l"/>
              <a:pathLst>
                <a:path h="578445" w="4626967">
                  <a:moveTo>
                    <a:pt x="0" y="0"/>
                  </a:moveTo>
                  <a:lnTo>
                    <a:pt x="4626967" y="0"/>
                  </a:lnTo>
                  <a:lnTo>
                    <a:pt x="4626967" y="578445"/>
                  </a:lnTo>
                  <a:lnTo>
                    <a:pt x="0" y="57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626967" cy="6070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74"/>
                </a:lnSpc>
              </a:pPr>
              <a:r>
                <a:rPr lang="en-US" sz="2687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Autonomous Vehicles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923210" y="4916538"/>
            <a:ext cx="4535240" cy="888206"/>
            <a:chOff x="0" y="0"/>
            <a:chExt cx="6046987" cy="11842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046987" cy="1184275"/>
            </a:xfrm>
            <a:custGeom>
              <a:avLst/>
              <a:gdLst/>
              <a:ahLst/>
              <a:cxnLst/>
              <a:rect r="r" b="b" t="t" l="l"/>
              <a:pathLst>
                <a:path h="1184275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184275"/>
                  </a:lnTo>
                  <a:lnTo>
                    <a:pt x="0" y="1184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6046987" cy="12795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125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Self-driving cars using AI vision for navigation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447306" y="6776294"/>
            <a:ext cx="4535240" cy="916037"/>
            <a:chOff x="0" y="0"/>
            <a:chExt cx="6046987" cy="12213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046987" cy="1221383"/>
            </a:xfrm>
            <a:custGeom>
              <a:avLst/>
              <a:gdLst/>
              <a:ahLst/>
              <a:cxnLst/>
              <a:rect r="r" b="b" t="t" l="l"/>
              <a:pathLst>
                <a:path h="1221383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221383"/>
                  </a:lnTo>
                  <a:lnTo>
                    <a:pt x="0" y="1221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14300"/>
              <a:ext cx="6046987" cy="11070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187"/>
                </a:lnSpc>
              </a:pPr>
              <a:r>
                <a:rPr lang="en-US" sz="7187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979812" y="8039249"/>
            <a:ext cx="3470225" cy="433834"/>
            <a:chOff x="0" y="0"/>
            <a:chExt cx="4626967" cy="5784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26967" cy="578445"/>
            </a:xfrm>
            <a:custGeom>
              <a:avLst/>
              <a:gdLst/>
              <a:ahLst/>
              <a:cxnLst/>
              <a:rect r="r" b="b" t="t" l="l"/>
              <a:pathLst>
                <a:path h="578445" w="4626967">
                  <a:moveTo>
                    <a:pt x="0" y="0"/>
                  </a:moveTo>
                  <a:lnTo>
                    <a:pt x="4626967" y="0"/>
                  </a:lnTo>
                  <a:lnTo>
                    <a:pt x="4626967" y="578445"/>
                  </a:lnTo>
                  <a:lnTo>
                    <a:pt x="0" y="57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4626967" cy="6070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74"/>
                </a:lnSpc>
              </a:pPr>
              <a:r>
                <a:rPr lang="en-US" sz="2687" b="true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Robotics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447306" y="8639621"/>
            <a:ext cx="4535240" cy="888206"/>
            <a:chOff x="0" y="0"/>
            <a:chExt cx="6046987" cy="11842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046987" cy="1184275"/>
            </a:xfrm>
            <a:custGeom>
              <a:avLst/>
              <a:gdLst/>
              <a:ahLst/>
              <a:cxnLst/>
              <a:rect r="r" b="b" t="t" l="l"/>
              <a:pathLst>
                <a:path h="1184275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184275"/>
                  </a:lnTo>
                  <a:lnTo>
                    <a:pt x="0" y="1184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6046987" cy="12795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125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Robots equipped with AI vision for complex tasks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DAGg6dfKKoY</dc:identifier>
  <dcterms:modified xsi:type="dcterms:W3CDTF">2011-08-01T06:04:30Z</dcterms:modified>
  <cp:revision>1</cp:revision>
  <dc:title>Computer-Vision-Seeing-the-World-Through-AI.pptx</dc:title>
</cp:coreProperties>
</file>